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65938" cy="91582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3" d="100"/>
          <a:sy n="83" d="100"/>
        </p:scale>
        <p:origin x="52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BC74C1-1B7B-43EA-9133-32C62F3643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36A5DC-8A95-4F8F-8BB4-3B49AD1BA7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F1AF3A-165A-44D2-B9BA-649FDEECE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EC5A23-434E-4ECE-BC1D-C55106FCB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AD501E-C1CA-4017-B760-8458F8F2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1931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26DEB3-4A80-412D-A649-922503D9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A35D6B0-2A7B-495D-9244-3FDC32D3B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7E89A18-2995-46C7-AFB3-922736B2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EEFFBA-D24A-4730-BDDB-E1AC8E47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4FC63E2-0FB2-43C4-A25C-026F1F9B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345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54E6E96-7084-49C1-92DD-E829262FD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B2D0DB9-C2BA-40D8-A488-0FCB47786C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2B7DE-C64C-4507-AC30-5AE8DE20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51B89C2-5EE5-474F-B596-0F6E290E9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10E25FA-DF5B-469E-A4D8-7EE892CB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733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E9B6B-D143-4808-9A40-1B541C6A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F522F2B-5B43-4448-9D08-D7261E12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99AD8D-2ED0-4FA7-B269-423B9F75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A38E522-CE99-4EAA-B18C-41C81128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FE0AB5D-7CDA-4DAA-90CD-4B6B6BA1E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14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CB441-ED32-44AE-9D2D-36B236C56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9511F2-A4F1-4EEF-BE20-955A1708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490CF7-4C6D-4244-A252-3C6F7491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FF26CCA-D422-479B-B13E-31FCE906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968DC2-4641-4923-9A13-97DCD54D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7268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3D261-0763-4FDD-B0DA-426380E1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38A61-A15C-451F-BBBE-4E8B563EE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710EE50-86DF-4765-AF13-D5A153087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A012113-702D-4ED5-939B-E5E203F35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354226A-BD0B-4664-A8F2-323AAE8AA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4BC5C2-E1AC-4644-8927-12119688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831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38C6F-8293-4AD2-8EA1-9B69C3608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D192CF0-030D-4C75-88DF-B5A8CFAF8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FB247E9-22A5-4D3D-9BCA-9A23A280A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31FEFC0-827C-41DB-8C0B-45080B3A8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A78A0B5-44AF-4608-B026-4A3B5ED3B9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A998B6B-3894-443B-A3C9-57ADE974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12D83DE-0BCF-4F00-97B3-4017CDABC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9A914A7-F073-4B1E-B75E-0CEE759BE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682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101672-0756-400F-B518-9A1BB267B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BDCF02A-4DCB-46B1-A660-5017B3752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00A3C4E-7339-42B5-B0F6-0D23704F2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87F54C-78A7-4044-AE0A-9F2BB1158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690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09D4C93-DCD6-4BEB-AE83-F493D972E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9339624-50EE-4F70-AD07-5A0E2DDA1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01D4059-4F65-4157-B699-B663E9EAF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522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EAB373-9CD2-43A7-96F7-F29FF603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E9D926-B6FA-431F-8819-C653A0BD5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9E7D22-99D4-4563-8C94-07E4563ED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9BB199-3902-424F-A2C2-C56E7E5C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1920F2-C9BC-45A4-BE09-66D126552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9E1F512-E54F-44A5-B5A4-16DB8DD0D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953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6C6AC7-FDFE-478F-AC1E-EF5C5CCF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3386E88-8315-4678-A0F8-B8CEF03B8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4C4966D-9AE6-4AFC-AD24-616A1A492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96B6096-5313-46B2-9B5B-CF19F3EB9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DCC3F32-EEC5-4D5F-B1A8-777577A9F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67F644C-BFE0-42AF-8A8C-2B9C3CB5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303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17E5053-9EBD-4CBD-95C4-D282B7F97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B59EED-3117-4461-B6B4-F6BAA88BF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4594A0-CBDA-4D2E-AF40-49E0CDB8E5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A964D-9905-4FB8-BF37-C4157B430C2C}" type="datetimeFigureOut">
              <a:rPr lang="nl-BE" smtClean="0"/>
              <a:t>4/12/2018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C90A1C1-D38E-42B8-ABDA-E9CC8464D3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743AF5B-40D2-4E98-AC2C-48E018C6D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52876-54FA-45F9-9B7F-ECAD05AA72BC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949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73CC4D-F14E-4EF3-BF8A-F218208B3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Algemene Vergadering LOP Oudenaarde Basis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F43505-42A2-4AF3-93BB-7DF4D5940E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4 december 2018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98521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457237-1026-4702-B404-580A21A84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 dirty="0"/>
              <a:t>Centrale aanmeldingsprocedure – wat blijft?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3B91AC-FD1C-4EA3-8ADF-C3065A22CE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2025"/>
            <a:ext cx="10515600" cy="4351338"/>
          </a:xfrm>
        </p:spPr>
        <p:txBody>
          <a:bodyPr>
            <a:normAutofit/>
          </a:bodyPr>
          <a:lstStyle/>
          <a:p>
            <a:r>
              <a:rPr lang="nl-BE" sz="2400" dirty="0"/>
              <a:t>Initiatiefnemer = gemeente; beheerder = LOP-deskundige; systeem = V-ICT-OR</a:t>
            </a:r>
          </a:p>
          <a:p>
            <a:r>
              <a:rPr lang="nl-BE" sz="2400" dirty="0"/>
              <a:t>Ordening </a:t>
            </a:r>
            <a:r>
              <a:rPr lang="nl-BE" sz="2400" dirty="0" err="1"/>
              <a:t>obv</a:t>
            </a:r>
            <a:r>
              <a:rPr lang="nl-BE" sz="2400" dirty="0"/>
              <a:t>. (1) schoolkeuze (2) afstand (3) toeval</a:t>
            </a:r>
          </a:p>
          <a:p>
            <a:r>
              <a:rPr lang="nl-BE" sz="2400" dirty="0"/>
              <a:t>Voorrangsgroepen schrijven vooraf in en worden niet geweigerd (</a:t>
            </a:r>
            <a:r>
              <a:rPr lang="nl-BE" sz="2400" dirty="0" err="1"/>
              <a:t>uitz</a:t>
            </a:r>
            <a:r>
              <a:rPr lang="nl-BE" sz="2400" dirty="0"/>
              <a:t>.: aanmelden voor De Vier Tuinen)</a:t>
            </a:r>
          </a:p>
          <a:p>
            <a:r>
              <a:rPr lang="nl-BE" sz="2400" dirty="0"/>
              <a:t>Capaciteitsgroepen en berekening vrije plaatsen per geboorte- en leerjaar</a:t>
            </a:r>
          </a:p>
          <a:p>
            <a:r>
              <a:rPr lang="nl-BE" sz="2400" dirty="0"/>
              <a:t>Dubbele contingentering alleen voor instroomjaren</a:t>
            </a:r>
          </a:p>
          <a:p>
            <a:r>
              <a:rPr lang="nl-BE" sz="2400" dirty="0"/>
              <a:t>Bekendmaking via folder, websites en intermediaire partners </a:t>
            </a:r>
          </a:p>
          <a:p>
            <a:r>
              <a:rPr lang="nl-BE" sz="2400" dirty="0"/>
              <a:t>Disfunctiecommissie = stuurgroep LOP</a:t>
            </a:r>
          </a:p>
        </p:txBody>
      </p:sp>
    </p:spTree>
    <p:extLst>
      <p:ext uri="{BB962C8B-B14F-4D97-AF65-F5344CB8AC3E}">
        <p14:creationId xmlns:p14="http://schemas.microsoft.com/office/powerpoint/2010/main" val="322514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5F668-F39C-44C6-9B47-34A1A1E5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BE" sz="4000" b="1" dirty="0"/>
              <a:t>Centrale aanmeldingsprocedure – wat is nieuw?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BF2AA8-B674-46C2-8BC6-96979BA4E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Tijdlijn: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sz="2400" dirty="0"/>
              <a:t>Subsidie: €5000</a:t>
            </a:r>
          </a:p>
          <a:p>
            <a:r>
              <a:rPr lang="nl-BE" sz="2400" dirty="0"/>
              <a:t>Dossier: standaard of afwijking</a:t>
            </a:r>
          </a:p>
          <a:p>
            <a:r>
              <a:rPr lang="nl-BE" sz="2400" dirty="0"/>
              <a:t>Geen beperking in aantal schoolkeuzes</a:t>
            </a:r>
          </a:p>
          <a:p>
            <a:r>
              <a:rPr lang="nl-BE" sz="2400" dirty="0"/>
              <a:t>Lijst niet gunstig gerangschikte </a:t>
            </a:r>
            <a:r>
              <a:rPr lang="nl-BE" sz="2400" dirty="0" err="1"/>
              <a:t>lln</a:t>
            </a:r>
            <a:r>
              <a:rPr lang="nl-BE" sz="2400" dirty="0"/>
              <a:t> = wachtlijst</a:t>
            </a:r>
          </a:p>
          <a:p>
            <a:r>
              <a:rPr lang="nl-BE" sz="2400" dirty="0"/>
              <a:t>Aangrenzende gemeenten?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B770B99-FA29-41B6-91D1-E46589A67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485641"/>
              </p:ext>
            </p:extLst>
          </p:nvPr>
        </p:nvGraphicFramePr>
        <p:xfrm>
          <a:off x="1113393" y="2465833"/>
          <a:ext cx="9877881" cy="102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916">
                  <a:extLst>
                    <a:ext uri="{9D8B030D-6E8A-4147-A177-3AD203B41FA5}">
                      <a16:colId xmlns:a16="http://schemas.microsoft.com/office/drawing/2014/main" val="4006987408"/>
                    </a:ext>
                  </a:extLst>
                </a:gridCol>
                <a:gridCol w="1708727">
                  <a:extLst>
                    <a:ext uri="{9D8B030D-6E8A-4147-A177-3AD203B41FA5}">
                      <a16:colId xmlns:a16="http://schemas.microsoft.com/office/drawing/2014/main" val="2324756715"/>
                    </a:ext>
                  </a:extLst>
                </a:gridCol>
                <a:gridCol w="1708728">
                  <a:extLst>
                    <a:ext uri="{9D8B030D-6E8A-4147-A177-3AD203B41FA5}">
                      <a16:colId xmlns:a16="http://schemas.microsoft.com/office/drawing/2014/main" val="18553898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2396237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3082482517"/>
                    </a:ext>
                  </a:extLst>
                </a:gridCol>
                <a:gridCol w="1607127">
                  <a:extLst>
                    <a:ext uri="{9D8B030D-6E8A-4147-A177-3AD203B41FA5}">
                      <a16:colId xmlns:a16="http://schemas.microsoft.com/office/drawing/2014/main" val="2426624968"/>
                    </a:ext>
                  </a:extLst>
                </a:gridCol>
                <a:gridCol w="1819565">
                  <a:extLst>
                    <a:ext uri="{9D8B030D-6E8A-4147-A177-3AD203B41FA5}">
                      <a16:colId xmlns:a16="http://schemas.microsoft.com/office/drawing/2014/main" val="3212415858"/>
                    </a:ext>
                  </a:extLst>
                </a:gridCol>
              </a:tblGrid>
              <a:tr h="377184">
                <a:tc>
                  <a:txBody>
                    <a:bodyPr/>
                    <a:lstStyle/>
                    <a:p>
                      <a:pPr algn="ctr"/>
                      <a:r>
                        <a:rPr lang="nl-BE" sz="1200" b="0" i="1" dirty="0">
                          <a:solidFill>
                            <a:schemeClr val="tx1"/>
                          </a:solidFill>
                        </a:rPr>
                        <a:t>Wat?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tx1"/>
                          </a:solidFill>
                        </a:rPr>
                        <a:t>Inschrijven BZ en KVP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tx1"/>
                          </a:solidFill>
                        </a:rPr>
                        <a:t>Aanmelden IND/NIND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tx1"/>
                          </a:solidFill>
                        </a:rPr>
                        <a:t>Verwerking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tx1"/>
                          </a:solidFill>
                        </a:rPr>
                        <a:t>Toewijzing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tx1"/>
                          </a:solidFill>
                        </a:rPr>
                        <a:t>Inschrijven met ticket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b="0" dirty="0">
                          <a:solidFill>
                            <a:schemeClr val="tx1"/>
                          </a:solidFill>
                        </a:rPr>
                        <a:t>Vrije inschrijvingen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182669"/>
                  </a:ext>
                </a:extLst>
              </a:tr>
              <a:tr h="377184">
                <a:tc rowSpan="2">
                  <a:txBody>
                    <a:bodyPr/>
                    <a:lstStyle/>
                    <a:p>
                      <a:pPr algn="ctr"/>
                      <a:r>
                        <a:rPr lang="nl-BE" sz="1200" b="0" i="1" dirty="0">
                          <a:solidFill>
                            <a:schemeClr val="tx1"/>
                          </a:solidFill>
                        </a:rPr>
                        <a:t>Wanneer?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solidFill>
                            <a:schemeClr val="tx1"/>
                          </a:solidFill>
                        </a:rPr>
                        <a:t>FEBRUARI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solidFill>
                            <a:schemeClr val="tx1"/>
                          </a:solidFill>
                        </a:rPr>
                        <a:t>MAART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solidFill>
                            <a:schemeClr val="tx1"/>
                          </a:solidFill>
                        </a:rPr>
                        <a:t>APRIL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nl-B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solidFill>
                            <a:schemeClr val="tx1"/>
                          </a:solidFill>
                        </a:rPr>
                        <a:t>MEI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b="1" dirty="0">
                          <a:solidFill>
                            <a:schemeClr val="tx1"/>
                          </a:solidFill>
                        </a:rPr>
                        <a:t>JUNI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1494979"/>
                  </a:ext>
                </a:extLst>
              </a:tr>
              <a:tr h="164941">
                <a:tc vMerge="1">
                  <a:txBody>
                    <a:bodyPr/>
                    <a:lstStyle/>
                    <a:p>
                      <a:pPr algn="ctr"/>
                      <a:endParaRPr lang="nl-B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1/2 - 28/2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1/3 – 29/3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29/3 – 26/4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Uit. 29/4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6/5 – 24/5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200" dirty="0">
                          <a:solidFill>
                            <a:schemeClr val="tx1"/>
                          </a:solidFill>
                        </a:rPr>
                        <a:t>Vanaf 28/5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487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176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B6AF8A-9D93-461D-A668-603C10152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Perspectieven/projecten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174FB5-BD26-4EA6-ABED-B34D57C21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9734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nl-BE" dirty="0"/>
              <a:t>Project School &amp; Ouders (Leerpunt)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Ouderbetrokkenheid, communicatie, opvoedingsondersteuning (zie brochure)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5 sessies van 3u à €130 per uur (€1.950)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Normaliter traject per school, maar per groep kan ook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Stuurgroep 21/1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BE" dirty="0"/>
          </a:p>
          <a:p>
            <a:r>
              <a:rPr lang="nl-BE" dirty="0"/>
              <a:t>Project verteltassen (i.s.m. bibliotheek?)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 err="1"/>
              <a:t>Oplijsten</a:t>
            </a:r>
            <a:r>
              <a:rPr lang="nl-BE" sz="2200" dirty="0"/>
              <a:t> verteltassen (op Pinterest?)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Jeugdwerking bib: diverse plannen o.a. verteltassen, uitwisselen, inventariseren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200" dirty="0"/>
              <a:t>Stuurgroep 21/1? Werkgroep?</a:t>
            </a:r>
          </a:p>
          <a:p>
            <a:pPr marL="457200" lvl="1" indent="0">
              <a:buNone/>
            </a:pPr>
            <a:endParaRPr lang="nl-BE" dirty="0"/>
          </a:p>
          <a:p>
            <a:r>
              <a:rPr lang="nl-BE" dirty="0"/>
              <a:t>Project Stop 4-7 (CKG </a:t>
            </a:r>
            <a:r>
              <a:rPr lang="nl-BE" dirty="0" err="1"/>
              <a:t>Glorieux</a:t>
            </a:r>
            <a:r>
              <a:rPr lang="nl-BE" dirty="0"/>
              <a:t> Ronse)</a:t>
            </a:r>
          </a:p>
          <a:p>
            <a:pPr lvl="1"/>
            <a:r>
              <a:rPr lang="nl-BE" dirty="0"/>
              <a:t>moeilijk gedrag thuis en/of op school bij kinderen van 4 tot en met 7 jaar </a:t>
            </a:r>
          </a:p>
          <a:p>
            <a:pPr lvl="1"/>
            <a:r>
              <a:rPr lang="nl-BE" dirty="0"/>
              <a:t>Voor ouders, leerkracht en kind</a:t>
            </a:r>
          </a:p>
        </p:txBody>
      </p:sp>
    </p:spTree>
    <p:extLst>
      <p:ext uri="{BB962C8B-B14F-4D97-AF65-F5344CB8AC3E}">
        <p14:creationId xmlns:p14="http://schemas.microsoft.com/office/powerpoint/2010/main" val="3985442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4C2482-5C6A-450C-B58E-77F083C69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verteltassen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5072ED-1353-48DE-BF9A-F41F3E542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20D32D9-B468-4171-9FB8-93DFCF1D1C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921" y="1825625"/>
            <a:ext cx="9775961" cy="39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94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E91E9C-8272-4F3B-B348-FB889D9F9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verteltassen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2382E42-2BF0-47CE-8C97-160055F547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649" y="1825625"/>
            <a:ext cx="70187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51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55954-530E-4CCF-8182-37167B0E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Project verteltassen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1E89710-E8BF-4F00-A430-E8259611E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4563" y="1825625"/>
            <a:ext cx="1022287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2298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275</Words>
  <Application>Microsoft Office PowerPoint</Application>
  <PresentationFormat>Breedbeeld</PresentationFormat>
  <Paragraphs>57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Algemene Vergadering LOP Oudenaarde Basis</vt:lpstr>
      <vt:lpstr>Centrale aanmeldingsprocedure – wat blijft?</vt:lpstr>
      <vt:lpstr>Centrale aanmeldingsprocedure – wat is nieuw?</vt:lpstr>
      <vt:lpstr>Perspectieven/projecten 2019</vt:lpstr>
      <vt:lpstr>Project verteltassen</vt:lpstr>
      <vt:lpstr>Project verteltassen</vt:lpstr>
      <vt:lpstr>Project verteltassen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Vergadering LOP Oudenaarde Basis</dc:title>
  <dc:creator>Top Luc</dc:creator>
  <cp:lastModifiedBy>Top Luc</cp:lastModifiedBy>
  <cp:revision>15</cp:revision>
  <cp:lastPrinted>2018-12-04T16:34:36Z</cp:lastPrinted>
  <dcterms:created xsi:type="dcterms:W3CDTF">2018-12-02T21:46:19Z</dcterms:created>
  <dcterms:modified xsi:type="dcterms:W3CDTF">2018-12-04T17:53:04Z</dcterms:modified>
</cp:coreProperties>
</file>